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9"/>
  </p:handoutMasterIdLst>
  <p:sldIdLst>
    <p:sldId id="782" r:id="rId3"/>
    <p:sldId id="691" r:id="rId5"/>
    <p:sldId id="848" r:id="rId6"/>
    <p:sldId id="849" r:id="rId7"/>
    <p:sldId id="850" r:id="rId8"/>
    <p:sldId id="851" r:id="rId9"/>
    <p:sldId id="852" r:id="rId10"/>
    <p:sldId id="853" r:id="rId11"/>
    <p:sldId id="869" r:id="rId12"/>
    <p:sldId id="692" r:id="rId13"/>
    <p:sldId id="854" r:id="rId14"/>
    <p:sldId id="690" r:id="rId15"/>
    <p:sldId id="699" r:id="rId16"/>
    <p:sldId id="855" r:id="rId17"/>
    <p:sldId id="694" r:id="rId18"/>
  </p:sldIdLst>
  <p:sldSz cx="12192000" cy="6858000"/>
  <p:notesSz cx="6797675" cy="9928225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0" userDrawn="1">
          <p15:clr>
            <a:srgbClr val="A4A3A4"/>
          </p15:clr>
        </p15:guide>
        <p15:guide id="2" pos="411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1" clrIdx="0"/>
  <p:cmAuthor id="0" name="微软用户" initials="微软用户" lastIdx="1" clrIdx="0"/>
  <p:cmAuthor id="3" name="admin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B32"/>
    <a:srgbClr val="005A9E"/>
    <a:srgbClr val="4F80BD"/>
    <a:srgbClr val="808080"/>
    <a:srgbClr val="00599D"/>
    <a:srgbClr val="CCD0D1"/>
    <a:srgbClr val="FFFFFF"/>
    <a:srgbClr val="C0504D"/>
    <a:srgbClr val="F79646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765" autoAdjust="0"/>
    <p:restoredTop sz="94434" autoAdjust="0"/>
  </p:normalViewPr>
  <p:slideViewPr>
    <p:cSldViewPr showGuides="1">
      <p:cViewPr varScale="1">
        <p:scale>
          <a:sx n="110" d="100"/>
          <a:sy n="110" d="100"/>
        </p:scale>
        <p:origin x="-797" y="-82"/>
      </p:cViewPr>
      <p:guideLst>
        <p:guide orient="horz" pos="2050"/>
        <p:guide pos="41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gs" Target="tags/tag5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4E795-2D9C-46EF-BF92-59D10729BF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841DD-0D52-4FB1-BB9E-A6D68229CE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5D477-AE64-46E1-9AB5-695E408BAA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23211-66F3-4E52-BE2E-D8A9E8DA1D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新生学籍信息导入的操作方法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新生学籍信息导入的操作方法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新生学籍信息导入的操作方法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新生学籍信息导入的操作方法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新生学籍信息导入的操作方法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新生学籍信息导入的操作方法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新生学籍信息导入的操作方法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如果发现导入的新生信息有误在系统中怎样修改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如果发现导入的新生信息有误在系统中怎样修改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怎样审核其他部门提交过的业务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审核过的业务重新查看提交的批次信息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审核过的业务重新查看提交的批次信息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将导入的学生信息批次提交给财务处进行审核以及删除某个批次</a:t>
            </a:r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76"/>
            <a:ext cx="12188296" cy="685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35000">
        <p14:prism/>
      </p:transition>
    </mc:Choice>
    <mc:Fallback>
      <p:transition spd="slow" advTm="3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/>
          <a:p>
            <a:fld id="{786E31A0-D20C-4A32-8C22-36FCEE753E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/>
          <a:p>
            <a:fld id="{9940AB53-C6AA-4BDE-8E43-186E67C4E8D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4000">
        <p14:warp dir="in"/>
      </p:transition>
    </mc:Choice>
    <mc:Fallback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35000">
        <p14:prism/>
      </p:transition>
    </mc:Choice>
    <mc:Fallback>
      <p:transition spd="slow" advTm="3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35000">
        <p14:prism/>
      </p:transition>
    </mc:Choice>
    <mc:Fallback>
      <p:transition spd="slow" advTm="3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76"/>
            <a:ext cx="12188296" cy="685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slow" p14:dur="1100" advTm="35000">
        <p14:prism/>
      </p:transition>
    </mc:Choice>
    <mc:Fallback>
      <p:transition spd="slow" advTm="35000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3585" indent="-286385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3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3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3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3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3562985" y="3359785"/>
            <a:ext cx="4735195" cy="676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zh-CN" altLang="en-US" sz="4400" dirty="0">
                <a:solidFill>
                  <a:srgbClr val="324274"/>
                </a:solidFill>
                <a:cs typeface="Arial" panose="020B0604020202020204" pitchFamily="34" charset="0"/>
              </a:rPr>
              <a:t>缴费系统</a:t>
            </a:r>
            <a:endParaRPr lang="zh-CN" altLang="en-US" sz="4400" dirty="0">
              <a:solidFill>
                <a:srgbClr val="324274"/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808855" y="4419600"/>
            <a:ext cx="2640965" cy="245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rgbClr val="324274"/>
                </a:solidFill>
                <a:cs typeface="微软雅黑" panose="020B0503020204020204" charset="-122"/>
              </a:rPr>
              <a:t>上海复翼软件开发有限公司</a:t>
            </a:r>
            <a:endParaRPr lang="zh-CN" altLang="en-US" sz="1600" dirty="0">
              <a:solidFill>
                <a:srgbClr val="324274"/>
              </a:solidFill>
              <a:cs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095875" y="1805305"/>
            <a:ext cx="1620520" cy="1207135"/>
            <a:chOff x="8167" y="2487"/>
            <a:chExt cx="2552" cy="1901"/>
          </a:xfrm>
        </p:grpSpPr>
        <p:sp>
          <p:nvSpPr>
            <p:cNvPr id="8" name="任意多边形: 形状 8"/>
            <p:cNvSpPr/>
            <p:nvPr/>
          </p:nvSpPr>
          <p:spPr>
            <a:xfrm>
              <a:off x="8167" y="2824"/>
              <a:ext cx="162" cy="57"/>
            </a:xfrm>
            <a:custGeom>
              <a:avLst/>
              <a:gdLst>
                <a:gd name="connsiteX0" fmla="*/ 64770 w 64770"/>
                <a:gd name="connsiteY0" fmla="*/ 22860 h 22860"/>
                <a:gd name="connsiteX1" fmla="*/ 0 w 64770"/>
                <a:gd name="connsiteY1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770" h="22860">
                  <a:moveTo>
                    <a:pt x="64770" y="2286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: 形状 9"/>
            <p:cNvSpPr/>
            <p:nvPr/>
          </p:nvSpPr>
          <p:spPr>
            <a:xfrm>
              <a:off x="8281" y="2629"/>
              <a:ext cx="200" cy="114"/>
            </a:xfrm>
            <a:custGeom>
              <a:avLst/>
              <a:gdLst>
                <a:gd name="connsiteX0" fmla="*/ 80010 w 80010"/>
                <a:gd name="connsiteY0" fmla="*/ 45720 h 45720"/>
                <a:gd name="connsiteX1" fmla="*/ 19050 w 80010"/>
                <a:gd name="connsiteY1" fmla="*/ 19050 h 45720"/>
                <a:gd name="connsiteX2" fmla="*/ 0 w 80010"/>
                <a:gd name="connsiteY2" fmla="*/ 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10" h="45720">
                  <a:moveTo>
                    <a:pt x="80010" y="45720"/>
                  </a:moveTo>
                  <a:cubicBezTo>
                    <a:pt x="59690" y="36830"/>
                    <a:pt x="32385" y="26670"/>
                    <a:pt x="19050" y="19050"/>
                  </a:cubicBezTo>
                  <a:cubicBezTo>
                    <a:pt x="5715" y="11430"/>
                    <a:pt x="2857" y="5715"/>
                    <a:pt x="0" y="0"/>
                  </a:cubicBezTo>
                </a:path>
              </a:pathLst>
            </a:custGeom>
            <a:noFill/>
            <a:ln>
              <a:solidFill>
                <a:srgbClr val="3242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: 形状 10"/>
            <p:cNvSpPr/>
            <p:nvPr/>
          </p:nvSpPr>
          <p:spPr>
            <a:xfrm>
              <a:off x="8586" y="2487"/>
              <a:ext cx="29" cy="171"/>
            </a:xfrm>
            <a:custGeom>
              <a:avLst/>
              <a:gdLst>
                <a:gd name="connsiteX0" fmla="*/ 11430 w 11430"/>
                <a:gd name="connsiteY0" fmla="*/ 68580 h 68580"/>
                <a:gd name="connsiteX1" fmla="*/ 0 w 11430"/>
                <a:gd name="connsiteY1" fmla="*/ 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" h="68580">
                  <a:moveTo>
                    <a:pt x="11430" y="6858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3242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11"/>
            <p:cNvSpPr/>
            <p:nvPr/>
          </p:nvSpPr>
          <p:spPr>
            <a:xfrm>
              <a:off x="10185" y="2765"/>
              <a:ext cx="219" cy="240"/>
            </a:xfrm>
            <a:custGeom>
              <a:avLst/>
              <a:gdLst>
                <a:gd name="connsiteX0" fmla="*/ 0 w 87630"/>
                <a:gd name="connsiteY0" fmla="*/ 96062 h 96062"/>
                <a:gd name="connsiteX1" fmla="*/ 64770 w 87630"/>
                <a:gd name="connsiteY1" fmla="*/ 8432 h 96062"/>
                <a:gd name="connsiteX2" fmla="*/ 87630 w 87630"/>
                <a:gd name="connsiteY2" fmla="*/ 8432 h 9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630" h="96062">
                  <a:moveTo>
                    <a:pt x="0" y="96062"/>
                  </a:moveTo>
                  <a:cubicBezTo>
                    <a:pt x="25082" y="59549"/>
                    <a:pt x="50165" y="23037"/>
                    <a:pt x="64770" y="8432"/>
                  </a:cubicBezTo>
                  <a:cubicBezTo>
                    <a:pt x="79375" y="-6173"/>
                    <a:pt x="83502" y="1129"/>
                    <a:pt x="87630" y="8432"/>
                  </a:cubicBezTo>
                </a:path>
              </a:pathLst>
            </a:custGeom>
            <a:noFill/>
            <a:ln>
              <a:solidFill>
                <a:srgbClr val="3242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12"/>
            <p:cNvSpPr/>
            <p:nvPr/>
          </p:nvSpPr>
          <p:spPr>
            <a:xfrm>
              <a:off x="10471" y="3157"/>
              <a:ext cx="114" cy="57"/>
            </a:xfrm>
            <a:custGeom>
              <a:avLst/>
              <a:gdLst>
                <a:gd name="connsiteX0" fmla="*/ 0 w 45720"/>
                <a:gd name="connsiteY0" fmla="*/ 22860 h 22860"/>
                <a:gd name="connsiteX1" fmla="*/ 45720 w 45720"/>
                <a:gd name="connsiteY1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720" h="22860">
                  <a:moveTo>
                    <a:pt x="0" y="22860"/>
                  </a:moveTo>
                  <a:lnTo>
                    <a:pt x="45720" y="0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13"/>
            <p:cNvSpPr/>
            <p:nvPr/>
          </p:nvSpPr>
          <p:spPr>
            <a:xfrm>
              <a:off x="10337" y="3001"/>
              <a:ext cx="219" cy="48"/>
            </a:xfrm>
            <a:custGeom>
              <a:avLst/>
              <a:gdLst>
                <a:gd name="connsiteX0" fmla="*/ 0 w 87630"/>
                <a:gd name="connsiteY0" fmla="*/ 19050 h 19050"/>
                <a:gd name="connsiteX1" fmla="*/ 87630 w 87630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630" h="19050">
                  <a:moveTo>
                    <a:pt x="0" y="19050"/>
                  </a:moveTo>
                  <a:lnTo>
                    <a:pt x="87630" y="0"/>
                  </a:lnTo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8481" y="2854"/>
              <a:ext cx="2238" cy="1534"/>
              <a:chOff x="5667422" y="2004604"/>
              <a:chExt cx="1142214" cy="783160"/>
            </a:xfrm>
          </p:grpSpPr>
          <p:sp>
            <p:nvSpPr>
              <p:cNvPr id="40" name="bookshelf-with-fout-books_73928"/>
              <p:cNvSpPr>
                <a:spLocks noChangeAspect="1"/>
              </p:cNvSpPr>
              <p:nvPr/>
            </p:nvSpPr>
            <p:spPr bwMode="auto">
              <a:xfrm>
                <a:off x="5667422" y="2004604"/>
                <a:ext cx="1142214" cy="783160"/>
              </a:xfrm>
              <a:custGeom>
                <a:avLst/>
                <a:gdLst>
                  <a:gd name="T0" fmla="*/ 2431 w 2498"/>
                  <a:gd name="T1" fmla="*/ 1583 h 1716"/>
                  <a:gd name="T2" fmla="*/ 2162 w 2498"/>
                  <a:gd name="T3" fmla="*/ 1583 h 1716"/>
                  <a:gd name="T4" fmla="*/ 2162 w 2498"/>
                  <a:gd name="T5" fmla="*/ 611 h 1716"/>
                  <a:gd name="T6" fmla="*/ 2096 w 2498"/>
                  <a:gd name="T7" fmla="*/ 544 h 1716"/>
                  <a:gd name="T8" fmla="*/ 1898 w 2498"/>
                  <a:gd name="T9" fmla="*/ 544 h 1716"/>
                  <a:gd name="T10" fmla="*/ 1831 w 2498"/>
                  <a:gd name="T11" fmla="*/ 611 h 1716"/>
                  <a:gd name="T12" fmla="*/ 1831 w 2498"/>
                  <a:gd name="T13" fmla="*/ 1583 h 1716"/>
                  <a:gd name="T14" fmla="*/ 1776 w 2498"/>
                  <a:gd name="T15" fmla="*/ 1583 h 1716"/>
                  <a:gd name="T16" fmla="*/ 1776 w 2498"/>
                  <a:gd name="T17" fmla="*/ 446 h 1716"/>
                  <a:gd name="T18" fmla="*/ 1709 w 2498"/>
                  <a:gd name="T19" fmla="*/ 380 h 1716"/>
                  <a:gd name="T20" fmla="*/ 1511 w 2498"/>
                  <a:gd name="T21" fmla="*/ 380 h 1716"/>
                  <a:gd name="T22" fmla="*/ 1445 w 2498"/>
                  <a:gd name="T23" fmla="*/ 446 h 1716"/>
                  <a:gd name="T24" fmla="*/ 1445 w 2498"/>
                  <a:gd name="T25" fmla="*/ 1583 h 1716"/>
                  <a:gd name="T26" fmla="*/ 1348 w 2498"/>
                  <a:gd name="T27" fmla="*/ 1583 h 1716"/>
                  <a:gd name="T28" fmla="*/ 1349 w 2498"/>
                  <a:gd name="T29" fmla="*/ 1555 h 1716"/>
                  <a:gd name="T30" fmla="*/ 1079 w 2498"/>
                  <a:gd name="T31" fmla="*/ 77 h 1716"/>
                  <a:gd name="T32" fmla="*/ 1001 w 2498"/>
                  <a:gd name="T33" fmla="*/ 24 h 1716"/>
                  <a:gd name="T34" fmla="*/ 676 w 2498"/>
                  <a:gd name="T35" fmla="*/ 83 h 1716"/>
                  <a:gd name="T36" fmla="*/ 673 w 2498"/>
                  <a:gd name="T37" fmla="*/ 84 h 1716"/>
                  <a:gd name="T38" fmla="*/ 653 w 2498"/>
                  <a:gd name="T39" fmla="*/ 81 h 1716"/>
                  <a:gd name="T40" fmla="*/ 322 w 2498"/>
                  <a:gd name="T41" fmla="*/ 81 h 1716"/>
                  <a:gd name="T42" fmla="*/ 256 w 2498"/>
                  <a:gd name="T43" fmla="*/ 147 h 1716"/>
                  <a:gd name="T44" fmla="*/ 256 w 2498"/>
                  <a:gd name="T45" fmla="*/ 1583 h 1716"/>
                  <a:gd name="T46" fmla="*/ 133 w 2498"/>
                  <a:gd name="T47" fmla="*/ 1583 h 1716"/>
                  <a:gd name="T48" fmla="*/ 133 w 2498"/>
                  <a:gd name="T49" fmla="*/ 66 h 1716"/>
                  <a:gd name="T50" fmla="*/ 67 w 2498"/>
                  <a:gd name="T51" fmla="*/ 0 h 1716"/>
                  <a:gd name="T52" fmla="*/ 0 w 2498"/>
                  <a:gd name="T53" fmla="*/ 66 h 1716"/>
                  <a:gd name="T54" fmla="*/ 0 w 2498"/>
                  <a:gd name="T55" fmla="*/ 1650 h 1716"/>
                  <a:gd name="T56" fmla="*/ 67 w 2498"/>
                  <a:gd name="T57" fmla="*/ 1716 h 1716"/>
                  <a:gd name="T58" fmla="*/ 322 w 2498"/>
                  <a:gd name="T59" fmla="*/ 1716 h 1716"/>
                  <a:gd name="T60" fmla="*/ 653 w 2498"/>
                  <a:gd name="T61" fmla="*/ 1716 h 1716"/>
                  <a:gd name="T62" fmla="*/ 2431 w 2498"/>
                  <a:gd name="T63" fmla="*/ 1716 h 1716"/>
                  <a:gd name="T64" fmla="*/ 2498 w 2498"/>
                  <a:gd name="T65" fmla="*/ 1650 h 1716"/>
                  <a:gd name="T66" fmla="*/ 2431 w 2498"/>
                  <a:gd name="T67" fmla="*/ 1583 h 1716"/>
                  <a:gd name="T68" fmla="*/ 720 w 2498"/>
                  <a:gd name="T69" fmla="*/ 695 h 1716"/>
                  <a:gd name="T70" fmla="*/ 882 w 2498"/>
                  <a:gd name="T71" fmla="*/ 1583 h 1716"/>
                  <a:gd name="T72" fmla="*/ 720 w 2498"/>
                  <a:gd name="T73" fmla="*/ 1583 h 1716"/>
                  <a:gd name="T74" fmla="*/ 720 w 2498"/>
                  <a:gd name="T75" fmla="*/ 695 h 1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98" h="1716">
                    <a:moveTo>
                      <a:pt x="2431" y="1583"/>
                    </a:moveTo>
                    <a:lnTo>
                      <a:pt x="2162" y="1583"/>
                    </a:lnTo>
                    <a:lnTo>
                      <a:pt x="2162" y="611"/>
                    </a:lnTo>
                    <a:cubicBezTo>
                      <a:pt x="2162" y="574"/>
                      <a:pt x="2132" y="544"/>
                      <a:pt x="2096" y="544"/>
                    </a:cubicBezTo>
                    <a:lnTo>
                      <a:pt x="1898" y="544"/>
                    </a:lnTo>
                    <a:cubicBezTo>
                      <a:pt x="1861" y="544"/>
                      <a:pt x="1831" y="574"/>
                      <a:pt x="1831" y="611"/>
                    </a:cubicBezTo>
                    <a:lnTo>
                      <a:pt x="1831" y="1583"/>
                    </a:lnTo>
                    <a:lnTo>
                      <a:pt x="1776" y="1583"/>
                    </a:lnTo>
                    <a:lnTo>
                      <a:pt x="1776" y="446"/>
                    </a:lnTo>
                    <a:cubicBezTo>
                      <a:pt x="1776" y="410"/>
                      <a:pt x="1746" y="380"/>
                      <a:pt x="1709" y="380"/>
                    </a:cubicBezTo>
                    <a:lnTo>
                      <a:pt x="1511" y="380"/>
                    </a:lnTo>
                    <a:cubicBezTo>
                      <a:pt x="1475" y="380"/>
                      <a:pt x="1445" y="410"/>
                      <a:pt x="1445" y="446"/>
                    </a:cubicBezTo>
                    <a:lnTo>
                      <a:pt x="1445" y="1583"/>
                    </a:lnTo>
                    <a:lnTo>
                      <a:pt x="1348" y="1583"/>
                    </a:lnTo>
                    <a:cubicBezTo>
                      <a:pt x="1350" y="1574"/>
                      <a:pt x="1351" y="1564"/>
                      <a:pt x="1349" y="1555"/>
                    </a:cubicBezTo>
                    <a:lnTo>
                      <a:pt x="1079" y="77"/>
                    </a:lnTo>
                    <a:cubicBezTo>
                      <a:pt x="1072" y="41"/>
                      <a:pt x="1038" y="17"/>
                      <a:pt x="1001" y="24"/>
                    </a:cubicBezTo>
                    <a:lnTo>
                      <a:pt x="676" y="83"/>
                    </a:lnTo>
                    <a:cubicBezTo>
                      <a:pt x="675" y="83"/>
                      <a:pt x="674" y="84"/>
                      <a:pt x="673" y="84"/>
                    </a:cubicBezTo>
                    <a:cubicBezTo>
                      <a:pt x="667" y="82"/>
                      <a:pt x="660" y="81"/>
                      <a:pt x="653" y="81"/>
                    </a:cubicBezTo>
                    <a:lnTo>
                      <a:pt x="322" y="81"/>
                    </a:lnTo>
                    <a:cubicBezTo>
                      <a:pt x="286" y="81"/>
                      <a:pt x="256" y="111"/>
                      <a:pt x="256" y="147"/>
                    </a:cubicBezTo>
                    <a:lnTo>
                      <a:pt x="256" y="1583"/>
                    </a:lnTo>
                    <a:lnTo>
                      <a:pt x="133" y="1583"/>
                    </a:lnTo>
                    <a:lnTo>
                      <a:pt x="133" y="66"/>
                    </a:lnTo>
                    <a:cubicBezTo>
                      <a:pt x="133" y="29"/>
                      <a:pt x="103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lnTo>
                      <a:pt x="0" y="1650"/>
                    </a:lnTo>
                    <a:cubicBezTo>
                      <a:pt x="0" y="1686"/>
                      <a:pt x="30" y="1716"/>
                      <a:pt x="67" y="1716"/>
                    </a:cubicBezTo>
                    <a:lnTo>
                      <a:pt x="322" y="1716"/>
                    </a:lnTo>
                    <a:lnTo>
                      <a:pt x="653" y="1716"/>
                    </a:lnTo>
                    <a:lnTo>
                      <a:pt x="2431" y="1716"/>
                    </a:lnTo>
                    <a:cubicBezTo>
                      <a:pt x="2468" y="1716"/>
                      <a:pt x="2498" y="1686"/>
                      <a:pt x="2498" y="1650"/>
                    </a:cubicBezTo>
                    <a:cubicBezTo>
                      <a:pt x="2498" y="1613"/>
                      <a:pt x="2468" y="1583"/>
                      <a:pt x="2431" y="1583"/>
                    </a:cubicBezTo>
                    <a:close/>
                    <a:moveTo>
                      <a:pt x="720" y="695"/>
                    </a:moveTo>
                    <a:lnTo>
                      <a:pt x="882" y="1583"/>
                    </a:lnTo>
                    <a:lnTo>
                      <a:pt x="720" y="1583"/>
                    </a:lnTo>
                    <a:lnTo>
                      <a:pt x="720" y="695"/>
                    </a:lnTo>
                    <a:close/>
                  </a:path>
                </a:pathLst>
              </a:custGeom>
              <a:solidFill>
                <a:srgbClr val="324274"/>
              </a:solidFill>
              <a:ln>
                <a:noFill/>
              </a:ln>
            </p:spPr>
          </p:sp>
          <p:sp>
            <p:nvSpPr>
              <p:cNvPr id="41" name="矩形: 圆角 16"/>
              <p:cNvSpPr/>
              <p:nvPr/>
            </p:nvSpPr>
            <p:spPr>
              <a:xfrm>
                <a:off x="5829042" y="2104780"/>
                <a:ext cx="104398" cy="62202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: 圆角 17"/>
              <p:cNvSpPr/>
              <p:nvPr/>
            </p:nvSpPr>
            <p:spPr>
              <a:xfrm rot="20971885">
                <a:off x="6068330" y="2090275"/>
                <a:ext cx="104398" cy="62202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任意多边形: 形状 18"/>
              <p:cNvSpPr/>
              <p:nvPr/>
            </p:nvSpPr>
            <p:spPr>
              <a:xfrm>
                <a:off x="6339840" y="2245360"/>
                <a:ext cx="142240" cy="11137"/>
              </a:xfrm>
              <a:custGeom>
                <a:avLst/>
                <a:gdLst>
                  <a:gd name="connsiteX0" fmla="*/ 0 w 142240"/>
                  <a:gd name="connsiteY0" fmla="*/ 0 h 11137"/>
                  <a:gd name="connsiteX1" fmla="*/ 91440 w 142240"/>
                  <a:gd name="connsiteY1" fmla="*/ 10160 h 11137"/>
                  <a:gd name="connsiteX2" fmla="*/ 142240 w 142240"/>
                  <a:gd name="connsiteY2" fmla="*/ 10160 h 1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0" h="11137">
                    <a:moveTo>
                      <a:pt x="0" y="0"/>
                    </a:moveTo>
                    <a:cubicBezTo>
                      <a:pt x="30480" y="3387"/>
                      <a:pt x="67733" y="8467"/>
                      <a:pt x="91440" y="10160"/>
                    </a:cubicBezTo>
                    <a:cubicBezTo>
                      <a:pt x="115147" y="11853"/>
                      <a:pt x="128693" y="11006"/>
                      <a:pt x="142240" y="1016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任意多边形: 形状 19"/>
              <p:cNvSpPr/>
              <p:nvPr/>
            </p:nvSpPr>
            <p:spPr>
              <a:xfrm>
                <a:off x="6334760" y="2296160"/>
                <a:ext cx="133651" cy="36820"/>
              </a:xfrm>
              <a:custGeom>
                <a:avLst/>
                <a:gdLst>
                  <a:gd name="connsiteX0" fmla="*/ 0 w 133651"/>
                  <a:gd name="connsiteY0" fmla="*/ 0 h 36820"/>
                  <a:gd name="connsiteX1" fmla="*/ 121920 w 133651"/>
                  <a:gd name="connsiteY1" fmla="*/ 35560 h 36820"/>
                  <a:gd name="connsiteX2" fmla="*/ 121920 w 133651"/>
                  <a:gd name="connsiteY2" fmla="*/ 25400 h 36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651" h="36820">
                    <a:moveTo>
                      <a:pt x="0" y="0"/>
                    </a:moveTo>
                    <a:lnTo>
                      <a:pt x="121920" y="35560"/>
                    </a:lnTo>
                    <a:cubicBezTo>
                      <a:pt x="142240" y="39793"/>
                      <a:pt x="132080" y="32596"/>
                      <a:pt x="121920" y="2540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任意多边形: 形状 20"/>
              <p:cNvSpPr/>
              <p:nvPr/>
            </p:nvSpPr>
            <p:spPr>
              <a:xfrm>
                <a:off x="6332220" y="2377440"/>
                <a:ext cx="137160" cy="38100"/>
              </a:xfrm>
              <a:custGeom>
                <a:avLst/>
                <a:gdLst>
                  <a:gd name="connsiteX0" fmla="*/ 0 w 137160"/>
                  <a:gd name="connsiteY0" fmla="*/ 0 h 38100"/>
                  <a:gd name="connsiteX1" fmla="*/ 137160 w 137160"/>
                  <a:gd name="connsiteY1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7160" h="38100">
                    <a:moveTo>
                      <a:pt x="0" y="0"/>
                    </a:moveTo>
                    <a:lnTo>
                      <a:pt x="137160" y="3810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: 形状 21"/>
              <p:cNvSpPr/>
              <p:nvPr/>
            </p:nvSpPr>
            <p:spPr>
              <a:xfrm>
                <a:off x="6355080" y="2438400"/>
                <a:ext cx="114300" cy="45720"/>
              </a:xfrm>
              <a:custGeom>
                <a:avLst/>
                <a:gdLst>
                  <a:gd name="connsiteX0" fmla="*/ 114300 w 114300"/>
                  <a:gd name="connsiteY0" fmla="*/ 45720 h 45720"/>
                  <a:gd name="connsiteX1" fmla="*/ 22860 w 114300"/>
                  <a:gd name="connsiteY1" fmla="*/ 22860 h 45720"/>
                  <a:gd name="connsiteX2" fmla="*/ 0 w 114300"/>
                  <a:gd name="connsiteY2" fmla="*/ 0 h 45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300" h="45720">
                    <a:moveTo>
                      <a:pt x="114300" y="45720"/>
                    </a:moveTo>
                    <a:lnTo>
                      <a:pt x="22860" y="22860"/>
                    </a:lnTo>
                    <a:cubicBezTo>
                      <a:pt x="3810" y="15240"/>
                      <a:pt x="1905" y="7620"/>
                      <a:pt x="0" y="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任意多边形: 形状 22"/>
              <p:cNvSpPr/>
              <p:nvPr/>
            </p:nvSpPr>
            <p:spPr>
              <a:xfrm>
                <a:off x="6377940" y="2529840"/>
                <a:ext cx="60960" cy="30480"/>
              </a:xfrm>
              <a:custGeom>
                <a:avLst/>
                <a:gdLst>
                  <a:gd name="connsiteX0" fmla="*/ 60960 w 60960"/>
                  <a:gd name="connsiteY0" fmla="*/ 30480 h 30480"/>
                  <a:gd name="connsiteX1" fmla="*/ 0 w 60960"/>
                  <a:gd name="connsiteY1" fmla="*/ 0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960" h="30480">
                    <a:moveTo>
                      <a:pt x="60960" y="30480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: 形状 23"/>
              <p:cNvSpPr/>
              <p:nvPr/>
            </p:nvSpPr>
            <p:spPr>
              <a:xfrm>
                <a:off x="6347460" y="2598998"/>
                <a:ext cx="106680" cy="53340"/>
              </a:xfrm>
              <a:custGeom>
                <a:avLst/>
                <a:gdLst>
                  <a:gd name="connsiteX0" fmla="*/ 106680 w 106680"/>
                  <a:gd name="connsiteY0" fmla="*/ 53340 h 53340"/>
                  <a:gd name="connsiteX1" fmla="*/ 0 w 106680"/>
                  <a:gd name="connsiteY1" fmla="*/ 0 h 53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80" h="53340">
                    <a:moveTo>
                      <a:pt x="106680" y="53340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: 圆角 24"/>
              <p:cNvSpPr/>
              <p:nvPr/>
            </p:nvSpPr>
            <p:spPr>
              <a:xfrm>
                <a:off x="6593216" y="2287984"/>
                <a:ext cx="45719" cy="428627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: 形状 25"/>
              <p:cNvSpPr/>
              <p:nvPr/>
            </p:nvSpPr>
            <p:spPr>
              <a:xfrm>
                <a:off x="5783580" y="2122170"/>
                <a:ext cx="381000" cy="45858"/>
              </a:xfrm>
              <a:custGeom>
                <a:avLst/>
                <a:gdLst>
                  <a:gd name="connsiteX0" fmla="*/ 0 w 381000"/>
                  <a:gd name="connsiteY0" fmla="*/ 11430 h 45858"/>
                  <a:gd name="connsiteX1" fmla="*/ 194310 w 381000"/>
                  <a:gd name="connsiteY1" fmla="*/ 45720 h 45858"/>
                  <a:gd name="connsiteX2" fmla="*/ 381000 w 381000"/>
                  <a:gd name="connsiteY2" fmla="*/ 0 h 4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45858">
                    <a:moveTo>
                      <a:pt x="0" y="11430"/>
                    </a:moveTo>
                    <a:cubicBezTo>
                      <a:pt x="65405" y="29527"/>
                      <a:pt x="130810" y="47625"/>
                      <a:pt x="194310" y="45720"/>
                    </a:cubicBezTo>
                    <a:cubicBezTo>
                      <a:pt x="257810" y="43815"/>
                      <a:pt x="319405" y="21907"/>
                      <a:pt x="381000" y="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: 形状 26"/>
              <p:cNvSpPr/>
              <p:nvPr/>
            </p:nvSpPr>
            <p:spPr>
              <a:xfrm>
                <a:off x="5781675" y="2177415"/>
                <a:ext cx="403860" cy="61098"/>
              </a:xfrm>
              <a:custGeom>
                <a:avLst/>
                <a:gdLst>
                  <a:gd name="connsiteX0" fmla="*/ 0 w 403860"/>
                  <a:gd name="connsiteY0" fmla="*/ 13335 h 61098"/>
                  <a:gd name="connsiteX1" fmla="*/ 196215 w 403860"/>
                  <a:gd name="connsiteY1" fmla="*/ 60960 h 61098"/>
                  <a:gd name="connsiteX2" fmla="*/ 403860 w 403860"/>
                  <a:gd name="connsiteY2" fmla="*/ 0 h 61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3860" h="61098">
                    <a:moveTo>
                      <a:pt x="0" y="13335"/>
                    </a:moveTo>
                    <a:cubicBezTo>
                      <a:pt x="64452" y="38259"/>
                      <a:pt x="128905" y="63183"/>
                      <a:pt x="196215" y="60960"/>
                    </a:cubicBezTo>
                    <a:cubicBezTo>
                      <a:pt x="263525" y="58738"/>
                      <a:pt x="333692" y="29369"/>
                      <a:pt x="403860" y="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任意多边形: 形状 27"/>
              <p:cNvSpPr/>
              <p:nvPr/>
            </p:nvSpPr>
            <p:spPr>
              <a:xfrm>
                <a:off x="5781675" y="2251710"/>
                <a:ext cx="411480" cy="65580"/>
              </a:xfrm>
              <a:custGeom>
                <a:avLst/>
                <a:gdLst>
                  <a:gd name="connsiteX0" fmla="*/ 0 w 411480"/>
                  <a:gd name="connsiteY0" fmla="*/ 30480 h 65580"/>
                  <a:gd name="connsiteX1" fmla="*/ 201930 w 411480"/>
                  <a:gd name="connsiteY1" fmla="*/ 64770 h 65580"/>
                  <a:gd name="connsiteX2" fmla="*/ 411480 w 411480"/>
                  <a:gd name="connsiteY2" fmla="*/ 0 h 65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11480" h="65580">
                    <a:moveTo>
                      <a:pt x="0" y="30480"/>
                    </a:moveTo>
                    <a:cubicBezTo>
                      <a:pt x="66675" y="50165"/>
                      <a:pt x="133350" y="69850"/>
                      <a:pt x="201930" y="64770"/>
                    </a:cubicBezTo>
                    <a:cubicBezTo>
                      <a:pt x="270510" y="59690"/>
                      <a:pt x="340995" y="29845"/>
                      <a:pt x="411480" y="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任意多边形: 形状 28"/>
              <p:cNvSpPr/>
              <p:nvPr/>
            </p:nvSpPr>
            <p:spPr>
              <a:xfrm>
                <a:off x="5783580" y="2339340"/>
                <a:ext cx="432435" cy="51435"/>
              </a:xfrm>
              <a:custGeom>
                <a:avLst/>
                <a:gdLst>
                  <a:gd name="connsiteX0" fmla="*/ 0 w 432435"/>
                  <a:gd name="connsiteY0" fmla="*/ 11430 h 51435"/>
                  <a:gd name="connsiteX1" fmla="*/ 220980 w 432435"/>
                  <a:gd name="connsiteY1" fmla="*/ 51435 h 51435"/>
                  <a:gd name="connsiteX2" fmla="*/ 432435 w 432435"/>
                  <a:gd name="connsiteY2" fmla="*/ 0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2435" h="51435">
                    <a:moveTo>
                      <a:pt x="0" y="11430"/>
                    </a:moveTo>
                    <a:lnTo>
                      <a:pt x="220980" y="51435"/>
                    </a:lnTo>
                    <a:lnTo>
                      <a:pt x="432435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任意多边形: 形状 29"/>
              <p:cNvSpPr/>
              <p:nvPr/>
            </p:nvSpPr>
            <p:spPr>
              <a:xfrm>
                <a:off x="5787390" y="2407920"/>
                <a:ext cx="432435" cy="51805"/>
              </a:xfrm>
              <a:custGeom>
                <a:avLst/>
                <a:gdLst>
                  <a:gd name="connsiteX0" fmla="*/ 0 w 432435"/>
                  <a:gd name="connsiteY0" fmla="*/ 19050 h 51805"/>
                  <a:gd name="connsiteX1" fmla="*/ 220980 w 432435"/>
                  <a:gd name="connsiteY1" fmla="*/ 51435 h 51805"/>
                  <a:gd name="connsiteX2" fmla="*/ 432435 w 432435"/>
                  <a:gd name="connsiteY2" fmla="*/ 0 h 51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2435" h="51805">
                    <a:moveTo>
                      <a:pt x="0" y="19050"/>
                    </a:moveTo>
                    <a:cubicBezTo>
                      <a:pt x="74454" y="36830"/>
                      <a:pt x="148908" y="54610"/>
                      <a:pt x="220980" y="51435"/>
                    </a:cubicBezTo>
                    <a:cubicBezTo>
                      <a:pt x="293052" y="48260"/>
                      <a:pt x="362743" y="24130"/>
                      <a:pt x="432435" y="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任意多边形: 形状 30"/>
              <p:cNvSpPr/>
              <p:nvPr/>
            </p:nvSpPr>
            <p:spPr>
              <a:xfrm>
                <a:off x="5785485" y="2478405"/>
                <a:ext cx="451485" cy="58440"/>
              </a:xfrm>
              <a:custGeom>
                <a:avLst/>
                <a:gdLst>
                  <a:gd name="connsiteX0" fmla="*/ 0 w 451485"/>
                  <a:gd name="connsiteY0" fmla="*/ 34290 h 58440"/>
                  <a:gd name="connsiteX1" fmla="*/ 232410 w 451485"/>
                  <a:gd name="connsiteY1" fmla="*/ 57150 h 58440"/>
                  <a:gd name="connsiteX2" fmla="*/ 451485 w 451485"/>
                  <a:gd name="connsiteY2" fmla="*/ 0 h 58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485" h="58440">
                    <a:moveTo>
                      <a:pt x="0" y="34290"/>
                    </a:moveTo>
                    <a:cubicBezTo>
                      <a:pt x="78581" y="48577"/>
                      <a:pt x="157163" y="62865"/>
                      <a:pt x="232410" y="57150"/>
                    </a:cubicBezTo>
                    <a:cubicBezTo>
                      <a:pt x="307658" y="51435"/>
                      <a:pt x="379571" y="25717"/>
                      <a:pt x="451485" y="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任意多边形: 形状 31"/>
              <p:cNvSpPr/>
              <p:nvPr/>
            </p:nvSpPr>
            <p:spPr>
              <a:xfrm>
                <a:off x="5779770" y="2554605"/>
                <a:ext cx="476250" cy="64512"/>
              </a:xfrm>
              <a:custGeom>
                <a:avLst/>
                <a:gdLst>
                  <a:gd name="connsiteX0" fmla="*/ 0 w 476250"/>
                  <a:gd name="connsiteY0" fmla="*/ 40005 h 64512"/>
                  <a:gd name="connsiteX1" fmla="*/ 241935 w 476250"/>
                  <a:gd name="connsiteY1" fmla="*/ 62865 h 64512"/>
                  <a:gd name="connsiteX2" fmla="*/ 476250 w 476250"/>
                  <a:gd name="connsiteY2" fmla="*/ 0 h 64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250" h="64512">
                    <a:moveTo>
                      <a:pt x="0" y="40005"/>
                    </a:moveTo>
                    <a:cubicBezTo>
                      <a:pt x="81280" y="54769"/>
                      <a:pt x="162560" y="69533"/>
                      <a:pt x="241935" y="62865"/>
                    </a:cubicBezTo>
                    <a:cubicBezTo>
                      <a:pt x="321310" y="56198"/>
                      <a:pt x="398780" y="28099"/>
                      <a:pt x="476250" y="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任意多边形: 形状 32"/>
              <p:cNvSpPr/>
              <p:nvPr/>
            </p:nvSpPr>
            <p:spPr>
              <a:xfrm>
                <a:off x="5787390" y="2640330"/>
                <a:ext cx="474345" cy="49107"/>
              </a:xfrm>
              <a:custGeom>
                <a:avLst/>
                <a:gdLst>
                  <a:gd name="connsiteX0" fmla="*/ 0 w 474345"/>
                  <a:gd name="connsiteY0" fmla="*/ 32385 h 49107"/>
                  <a:gd name="connsiteX1" fmla="*/ 245745 w 474345"/>
                  <a:gd name="connsiteY1" fmla="*/ 47625 h 49107"/>
                  <a:gd name="connsiteX2" fmla="*/ 474345 w 474345"/>
                  <a:gd name="connsiteY2" fmla="*/ 0 h 49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4345" h="49107">
                    <a:moveTo>
                      <a:pt x="0" y="32385"/>
                    </a:moveTo>
                    <a:cubicBezTo>
                      <a:pt x="83344" y="42704"/>
                      <a:pt x="166688" y="53023"/>
                      <a:pt x="245745" y="47625"/>
                    </a:cubicBezTo>
                    <a:cubicBezTo>
                      <a:pt x="324803" y="42228"/>
                      <a:pt x="399574" y="21114"/>
                      <a:pt x="474345" y="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9055" y="284480"/>
            <a:ext cx="1677035" cy="469265"/>
          </a:xfrm>
          <a:prstGeom prst="rect">
            <a:avLst/>
          </a:prstGeom>
        </p:spPr>
      </p:pic>
      <p:sp>
        <p:nvSpPr>
          <p:cNvPr id="60" name="圆角矩形 59"/>
          <p:cNvSpPr/>
          <p:nvPr/>
        </p:nvSpPr>
        <p:spPr>
          <a:xfrm>
            <a:off x="4707255" y="4385945"/>
            <a:ext cx="2611755" cy="313055"/>
          </a:xfrm>
          <a:prstGeom prst="roundRect">
            <a:avLst/>
          </a:prstGeom>
          <a:noFill/>
          <a:ln>
            <a:solidFill>
              <a:srgbClr val="3242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5362109" y="4141084"/>
            <a:ext cx="1192192" cy="0"/>
          </a:xfrm>
          <a:prstGeom prst="line">
            <a:avLst/>
          </a:prstGeom>
          <a:ln w="28575">
            <a:solidFill>
              <a:srgbClr val="3242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bldLvl="0" animBg="1"/>
      <p:bldP spid="12" grpId="0" bldLvl="0" animBg="1"/>
      <p:bldP spid="6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3215942" y="591504"/>
            <a:ext cx="8846525" cy="921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74794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88" y="303117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自助缴费</a:t>
            </a:r>
            <a:endParaRPr lang="zh-CN" altLang="en-US" sz="32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67678" y="5877255"/>
            <a:ext cx="86537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会默认勾选所有费用项</a:t>
            </a:r>
            <a:r>
              <a:rPr lang="en-US" altLang="zh-CN" dirty="0"/>
              <a:t>,</a:t>
            </a:r>
            <a:r>
              <a:rPr lang="zh-CN" altLang="en-US" dirty="0"/>
              <a:t>也可手动选择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存在可部分支付的费用项时</a:t>
            </a:r>
            <a:r>
              <a:rPr lang="en-US" altLang="zh-CN" dirty="0"/>
              <a:t>,</a:t>
            </a:r>
            <a:r>
              <a:rPr lang="zh-CN" altLang="en-US" dirty="0"/>
              <a:t>可手选择支付金额</a:t>
            </a:r>
            <a:r>
              <a:rPr lang="en-US" altLang="zh-CN" dirty="0"/>
              <a:t>(</a:t>
            </a:r>
            <a:r>
              <a:rPr lang="zh-CN" altLang="en-US" dirty="0"/>
              <a:t>有最小支付金额限制</a:t>
            </a:r>
            <a:r>
              <a:rPr lang="en-US" altLang="zh-CN" dirty="0"/>
              <a:t>),</a:t>
            </a:r>
            <a:r>
              <a:rPr lang="zh-CN" altLang="en-US" dirty="0"/>
              <a:t>点击支付按钮</a:t>
            </a:r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775" y="1056640"/>
            <a:ext cx="10228580" cy="4821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3215942" y="591504"/>
            <a:ext cx="8846525" cy="921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74794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88" y="303117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自助缴费</a:t>
            </a:r>
            <a:endParaRPr lang="zh-CN" altLang="en-US" sz="32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88975" y="6021070"/>
            <a:ext cx="388620" cy="49403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dirty="0"/>
              <a:t>     </a:t>
            </a:r>
            <a:r>
              <a:rPr lang="zh-CN" altLang="en-US" dirty="0"/>
              <a:t>不同支付方式的收费用项不可一起支付</a:t>
            </a:r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760" y="981075"/>
            <a:ext cx="10432415" cy="4926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3215942" y="591504"/>
            <a:ext cx="8846525" cy="921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74794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88" y="303117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自助缴费</a:t>
            </a:r>
            <a:endParaRPr lang="zh-CN" altLang="en-US" sz="32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88975" y="6021070"/>
            <a:ext cx="388620" cy="49403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dirty="0"/>
              <a:t>     </a:t>
            </a:r>
            <a:r>
              <a:rPr lang="zh-CN" altLang="en-US" dirty="0"/>
              <a:t>点击支付时</a:t>
            </a:r>
            <a:r>
              <a:rPr lang="en-US" altLang="zh-CN" dirty="0"/>
              <a:t>,</a:t>
            </a:r>
            <a:r>
              <a:rPr lang="zh-CN" altLang="en-US" dirty="0"/>
              <a:t>会弹出一个提示窗口</a:t>
            </a:r>
            <a:r>
              <a:rPr lang="en-US" altLang="zh-CN" dirty="0"/>
              <a:t>,</a:t>
            </a:r>
            <a:r>
              <a:rPr lang="zh-CN" altLang="en-US" dirty="0"/>
              <a:t>会显示选择的费用项</a:t>
            </a:r>
            <a:r>
              <a:rPr lang="en-US" altLang="zh-CN" dirty="0"/>
              <a:t>,</a:t>
            </a:r>
            <a:r>
              <a:rPr lang="zh-CN" altLang="en-US" dirty="0"/>
              <a:t>已经合计金额</a:t>
            </a:r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15" y="969645"/>
            <a:ext cx="10839450" cy="502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3215942" y="591504"/>
            <a:ext cx="8846525" cy="921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74794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88" y="303117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自助缴费</a:t>
            </a:r>
            <a:endParaRPr lang="zh-CN" altLang="en-US" sz="32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88975" y="6021070"/>
            <a:ext cx="388620" cy="49403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dirty="0"/>
              <a:t>     </a:t>
            </a:r>
            <a:r>
              <a:rPr lang="zh-CN" altLang="en-US" dirty="0"/>
              <a:t>订单详情页面</a:t>
            </a:r>
            <a:r>
              <a:rPr lang="en-US" altLang="zh-CN" dirty="0"/>
              <a:t>, </a:t>
            </a:r>
            <a:r>
              <a:rPr lang="zh-CN" altLang="en-US" dirty="0"/>
              <a:t>若收费项绑定多个支付方式</a:t>
            </a:r>
            <a:r>
              <a:rPr lang="en-US" altLang="zh-CN" dirty="0"/>
              <a:t>,</a:t>
            </a:r>
            <a:r>
              <a:rPr lang="zh-CN" altLang="en-US" dirty="0"/>
              <a:t>可进行选择</a:t>
            </a:r>
            <a:r>
              <a:rPr lang="en-US" altLang="zh-CN" dirty="0"/>
              <a:t>,</a:t>
            </a:r>
            <a:r>
              <a:rPr lang="zh-CN" altLang="en-US" dirty="0"/>
              <a:t>以及填写对应的开票信息</a:t>
            </a:r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15" y="1015365"/>
            <a:ext cx="10972800" cy="5005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3215942" y="591504"/>
            <a:ext cx="8846525" cy="921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74794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88" y="303117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自助缴费</a:t>
            </a:r>
            <a:endParaRPr lang="zh-CN" altLang="en-US" sz="32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88975" y="6021070"/>
            <a:ext cx="388620" cy="49403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dirty="0"/>
              <a:t>     </a:t>
            </a:r>
            <a:r>
              <a:rPr lang="zh-CN" altLang="en-US" dirty="0"/>
              <a:t>开票类型切换为单位时</a:t>
            </a:r>
            <a:r>
              <a:rPr lang="en-US" altLang="zh-CN" dirty="0"/>
              <a:t>,</a:t>
            </a:r>
            <a:r>
              <a:rPr lang="zh-CN" altLang="en-US" dirty="0"/>
              <a:t>需要填上对应的必填字段</a:t>
            </a:r>
            <a:r>
              <a:rPr lang="en-US" altLang="zh-CN" dirty="0"/>
              <a:t>,</a:t>
            </a:r>
            <a:r>
              <a:rPr lang="zh-CN" altLang="en-US" dirty="0"/>
              <a:t>确认无误后</a:t>
            </a:r>
            <a:r>
              <a:rPr lang="en-US" altLang="zh-CN" dirty="0"/>
              <a:t>,</a:t>
            </a:r>
            <a:r>
              <a:rPr lang="zh-CN" altLang="en-US" dirty="0"/>
              <a:t>点击下一步</a:t>
            </a:r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036955"/>
            <a:ext cx="10896600" cy="4973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3215942" y="591504"/>
            <a:ext cx="8846525" cy="921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74794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88" y="303117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自助缴费</a:t>
            </a:r>
            <a:endParaRPr lang="zh-CN" altLang="en-US" sz="32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88975" y="6021070"/>
            <a:ext cx="388620" cy="49403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dirty="0"/>
              <a:t>         </a:t>
            </a:r>
            <a:r>
              <a:rPr lang="zh-CN" altLang="en-US" dirty="0"/>
              <a:t>用对应的支付软件扫码支付</a:t>
            </a:r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15" y="1052830"/>
            <a:ext cx="9893300" cy="4600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3215942" y="591504"/>
            <a:ext cx="8846525" cy="921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74794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88" y="303117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自助缴费</a:t>
            </a:r>
            <a:endParaRPr lang="zh-CN" altLang="en-US" sz="32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88975" y="6021070"/>
            <a:ext cx="388620" cy="49403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dirty="0"/>
              <a:t>     </a:t>
            </a:r>
            <a:r>
              <a:rPr lang="zh-CN" altLang="en-US" dirty="0"/>
              <a:t>支付成功后</a:t>
            </a:r>
            <a:r>
              <a:rPr lang="en-US" altLang="zh-CN" dirty="0"/>
              <a:t>,</a:t>
            </a:r>
            <a:r>
              <a:rPr lang="zh-CN" altLang="en-US" dirty="0"/>
              <a:t>会显示支付成功页面</a:t>
            </a:r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75" y="1268730"/>
            <a:ext cx="11209655" cy="3835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9055" y="284480"/>
            <a:ext cx="1677035" cy="4692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93210" y="2423795"/>
            <a:ext cx="3374390" cy="7683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4400" dirty="0" smtClean="0">
                <a:solidFill>
                  <a:srgbClr val="324274"/>
                </a:solidFill>
              </a:rPr>
              <a:t>PART </a:t>
            </a:r>
            <a:endParaRPr lang="en-US" altLang="zh-CN" sz="4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68495" y="3253740"/>
            <a:ext cx="25622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solidFill>
                  <a:srgbClr val="324274"/>
                </a:solidFill>
              </a:rPr>
              <a:t>详细内容</a:t>
            </a:r>
            <a:endParaRPr lang="zh-CN" altLang="en-US" sz="4400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15092" y="4175610"/>
            <a:ext cx="4692577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>
                <a:solidFill>
                  <a:srgbClr val="324274"/>
                </a:solidFill>
              </a:rPr>
              <a:t>Display and application of research results </a:t>
            </a:r>
            <a:endParaRPr lang="en-US" altLang="zh-CN" sz="1600" dirty="0">
              <a:solidFill>
                <a:srgbClr val="324274"/>
              </a:solidFill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endCxn id="24" idx="3"/>
          </p:cNvCxnSpPr>
          <p:nvPr/>
        </p:nvCxnSpPr>
        <p:spPr>
          <a:xfrm flipH="1" flipV="1">
            <a:off x="3738252" y="601352"/>
            <a:ext cx="8406765" cy="19685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74794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88" y="303117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缴费历史查询</a:t>
            </a:r>
            <a:endParaRPr lang="zh-CN" altLang="en-US" sz="32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271232" y="5805182"/>
            <a:ext cx="4881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展示学生的缴费记录</a:t>
            </a:r>
            <a:r>
              <a:rPr lang="en-US" altLang="zh-CN" dirty="0"/>
              <a:t>,</a:t>
            </a:r>
            <a:r>
              <a:rPr lang="zh-CN" altLang="en-US" dirty="0"/>
              <a:t>点击已收金额</a:t>
            </a:r>
            <a:r>
              <a:rPr lang="en-US" altLang="zh-CN" dirty="0"/>
              <a:t>,</a:t>
            </a:r>
            <a:r>
              <a:rPr lang="zh-CN" altLang="en-US" dirty="0"/>
              <a:t>会展示详细</a:t>
            </a:r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515" y="1010920"/>
            <a:ext cx="9115425" cy="4434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endCxn id="24" idx="3"/>
          </p:cNvCxnSpPr>
          <p:nvPr/>
        </p:nvCxnSpPr>
        <p:spPr>
          <a:xfrm flipH="1" flipV="1">
            <a:off x="3738252" y="601352"/>
            <a:ext cx="8406765" cy="19685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74794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88" y="303117"/>
            <a:ext cx="26212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缴费历史查询</a:t>
            </a:r>
            <a:endParaRPr lang="zh-CN" altLang="en-US" sz="32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660" y="1122045"/>
            <a:ext cx="9578340" cy="4683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2568237" y="609919"/>
            <a:ext cx="9560913" cy="922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03356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83303" y="383127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个人信息管理</a:t>
            </a:r>
            <a:endParaRPr lang="zh-CN" altLang="en-US" sz="24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595274" y="6064903"/>
            <a:ext cx="224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可编辑用户个人信息</a:t>
            </a:r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75" y="815975"/>
            <a:ext cx="10941050" cy="5226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2631102" y="601029"/>
            <a:ext cx="9560913" cy="922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03356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55058" y="33296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电子票据查看</a:t>
            </a:r>
            <a:endParaRPr lang="zh-CN" altLang="en-US" sz="24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23620" y="5896610"/>
            <a:ext cx="8956040" cy="482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zh-CN" altLang="en-US" dirty="0"/>
              <a:t>点击【</a:t>
            </a:r>
            <a:r>
              <a:rPr lang="zh-CN" altLang="en-US" dirty="0">
                <a:sym typeface="+mn-ea"/>
              </a:rPr>
              <a:t>查看电子票</a:t>
            </a:r>
            <a:r>
              <a:rPr lang="zh-CN" altLang="en-US" dirty="0"/>
              <a:t>】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760" y="1196975"/>
            <a:ext cx="9726295" cy="469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2631102" y="601029"/>
            <a:ext cx="9560913" cy="922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2033566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55058" y="33296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电子票据查看</a:t>
            </a:r>
            <a:endParaRPr lang="zh-CN" altLang="en-US" sz="24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23620" y="5454650"/>
            <a:ext cx="8956040" cy="9245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dirty="0"/>
              <a:t>；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515" y="1026160"/>
            <a:ext cx="9779000" cy="5353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rot="10800000">
            <a:off x="3288332" y="601029"/>
            <a:ext cx="8846525" cy="921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990600" y="254635"/>
            <a:ext cx="3548380" cy="692785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  <a:prstDash val="solid"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txBody>
          <a:bodyPr lIns="95088" tIns="47544" rIns="95088" bIns="47544" anchor="ctr"/>
          <a:lstStyle/>
          <a:p>
            <a:pPr algn="ctr" defTabSz="1218565">
              <a:defRPr/>
            </a:pPr>
            <a:endParaRPr lang="zh-CN" altLang="en-US" sz="320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88" y="303117"/>
            <a:ext cx="34340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缴费订单失败查询</a:t>
            </a:r>
            <a:endParaRPr lang="zh-CN" altLang="en-US" sz="3200" dirty="0"/>
          </a:p>
        </p:txBody>
      </p:sp>
      <p:grpSp>
        <p:nvGrpSpPr>
          <p:cNvPr id="4" name="Group 17"/>
          <p:cNvGrpSpPr>
            <a:grpSpLocks noChangeAspect="1"/>
          </p:cNvGrpSpPr>
          <p:nvPr/>
        </p:nvGrpSpPr>
        <p:grpSpPr bwMode="auto">
          <a:xfrm>
            <a:off x="239349" y="282869"/>
            <a:ext cx="609584" cy="654352"/>
            <a:chOff x="231" y="1205"/>
            <a:chExt cx="640" cy="687"/>
          </a:xfrm>
          <a:solidFill>
            <a:srgbClr val="005A9E"/>
          </a:solidFill>
          <a:effectLst/>
        </p:grpSpPr>
        <p:sp>
          <p:nvSpPr>
            <p:cNvPr id="30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848958" y="5876620"/>
            <a:ext cx="6939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/>
              <a:t>点击【查询缴费结果】</a:t>
            </a:r>
            <a:r>
              <a:rPr lang="en-US" altLang="zh-CN" dirty="0"/>
              <a:t>,</a:t>
            </a:r>
            <a:r>
              <a:rPr lang="zh-CN" altLang="en-US" dirty="0"/>
              <a:t>能调用银行的查询接口</a:t>
            </a:r>
            <a:r>
              <a:rPr lang="en-US" altLang="zh-CN" dirty="0"/>
              <a:t>,</a:t>
            </a:r>
            <a:r>
              <a:rPr lang="zh-CN" altLang="en-US" dirty="0"/>
              <a:t>来判断是否支付成功</a:t>
            </a:r>
            <a:endParaRPr lang="zh-CN" altLang="en-US" dirty="0"/>
          </a:p>
        </p:txBody>
      </p:sp>
      <p:pic>
        <p:nvPicPr>
          <p:cNvPr id="58" name="图片 57" descr="商标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10272395" y="45085"/>
            <a:ext cx="1677035" cy="46926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0" y="6634162"/>
            <a:ext cx="12192000" cy="223838"/>
          </a:xfrm>
          <a:prstGeom prst="rect">
            <a:avLst/>
          </a:prstGeom>
          <a:solidFill>
            <a:srgbClr val="32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370" y="1004570"/>
            <a:ext cx="10222230" cy="4814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prism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commondata" val="eyJoZGlkIjoiMTk0YTA4ZmQzYTgzZmFjMDQ5ZTc2Mjc0NDZkY2Y4NDY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</Words>
  <Application>WPS 演示</Application>
  <PresentationFormat>自定义</PresentationFormat>
  <Paragraphs>63</Paragraphs>
  <Slides>15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Calibri</vt:lpstr>
      <vt:lpstr>微软雅黑</vt:lpstr>
      <vt:lpstr>Arial Unicode MS</vt:lpstr>
      <vt:lpstr>等线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钟洪磊</cp:lastModifiedBy>
  <cp:revision>698</cp:revision>
  <cp:lastPrinted>2017-11-21T03:32:00Z</cp:lastPrinted>
  <dcterms:created xsi:type="dcterms:W3CDTF">2016-05-24T04:26:00Z</dcterms:created>
  <dcterms:modified xsi:type="dcterms:W3CDTF">2025-09-10T13:46:33Z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973725E56FAC46BFAB4B62A3BDC30B47_13</vt:lpwstr>
  </property>
</Properties>
</file>